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0" r:id="rId7"/>
    <p:sldId id="261" r:id="rId8"/>
    <p:sldId id="264" r:id="rId9"/>
    <p:sldId id="263" r:id="rId10"/>
    <p:sldId id="257" r:id="rId11"/>
    <p:sldId id="25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2E"/>
    <a:srgbClr val="E1DECF"/>
    <a:srgbClr val="DDDCDA"/>
    <a:srgbClr val="0099CC"/>
    <a:srgbClr val="003399"/>
    <a:srgbClr val="91A4AD"/>
    <a:srgbClr val="5DA281"/>
    <a:srgbClr val="CC0066"/>
    <a:srgbClr val="6C7874"/>
    <a:srgbClr val="9AC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5A1B3-BBB4-430D-9A95-D81466156E1E}" v="52" dt="2022-05-10T14:00:29.594"/>
    <p1510:client id="{81B2DD29-9E85-8EBC-1B24-DE5EF26673B5}" v="4" dt="2022-05-10T16:03:24.574"/>
    <p1510:client id="{BC7D0F35-C448-4F09-8A99-473D28304A51}" v="49" dt="2022-05-10T18:14:13.980"/>
    <p1510:client id="{C1425919-F238-44C0-9A81-976BBC5F83C0}" v="52" dt="2022-05-10T12:22:41.871"/>
    <p1510:client id="{E9DD12B2-4962-D0EB-FD9E-3B1C17E77326}" v="3" dt="2022-05-10T16:05:36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F48BAFB-4CF7-499E-83F5-E0E2F4F07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Felix Titling" panose="04060505060202020A04" pitchFamily="82" charset="0"/>
                <a:cs typeface="Arabic Typesetting" panose="020B0604020202020204" pitchFamily="66" charset="-78"/>
              </a:rPr>
              <a:t>A-Level Global Essay Blocking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2880"/>
            <a:ext cx="9144000" cy="10983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Gabriola" panose="04040605051002020D02" pitchFamily="82" charset="0"/>
              </a:rPr>
              <a:t>By: Blair Button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D7CE7F9-51D8-4517-93C9-8D85A32D9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7" b="13243"/>
          <a:stretch/>
        </p:blipFill>
        <p:spPr>
          <a:xfrm>
            <a:off x="-1504" y="41820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EFFBA9-E278-4C30-9E1C-081D4320613E}"/>
              </a:ext>
            </a:extLst>
          </p:cNvPr>
          <p:cNvSpPr/>
          <p:nvPr/>
        </p:nvSpPr>
        <p:spPr>
          <a:xfrm>
            <a:off x="4933949" y="4019550"/>
            <a:ext cx="3581401" cy="600076"/>
          </a:xfrm>
          <a:prstGeom prst="rect">
            <a:avLst/>
          </a:prstGeom>
          <a:solidFill>
            <a:srgbClr val="DDDCD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9ABE54-7360-4B98-99DE-4D04BE816621}"/>
              </a:ext>
            </a:extLst>
          </p:cNvPr>
          <p:cNvSpPr/>
          <p:nvPr/>
        </p:nvSpPr>
        <p:spPr>
          <a:xfrm>
            <a:off x="5019674" y="4619626"/>
            <a:ext cx="3705226" cy="600076"/>
          </a:xfrm>
          <a:prstGeom prst="rect">
            <a:avLst/>
          </a:prstGeom>
          <a:solidFill>
            <a:srgbClr val="E1DEC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67C8D-E592-44B4-B2EE-D146C76C3ABC}"/>
              </a:ext>
            </a:extLst>
          </p:cNvPr>
          <p:cNvSpPr/>
          <p:nvPr/>
        </p:nvSpPr>
        <p:spPr>
          <a:xfrm>
            <a:off x="5019674" y="5353050"/>
            <a:ext cx="3581401" cy="600076"/>
          </a:xfrm>
          <a:prstGeom prst="rect">
            <a:avLst/>
          </a:prstGeom>
          <a:solidFill>
            <a:srgbClr val="DDDCD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6D1CB-23E5-44DB-95EE-F4D788F8DDBB}"/>
              </a:ext>
            </a:extLst>
          </p:cNvPr>
          <p:cNvSpPr/>
          <p:nvPr/>
        </p:nvSpPr>
        <p:spPr>
          <a:xfrm>
            <a:off x="5576651" y="3850185"/>
            <a:ext cx="20313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  <a:t>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D9BEE9-8F03-4987-A9B3-566CE4A21662}"/>
              </a:ext>
            </a:extLst>
          </p:cNvPr>
          <p:cNvSpPr/>
          <p:nvPr/>
        </p:nvSpPr>
        <p:spPr>
          <a:xfrm>
            <a:off x="6489649" y="4368253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  <a:t>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E0E5C-F43B-4DB8-B452-23CD4D637CEE}"/>
              </a:ext>
            </a:extLst>
          </p:cNvPr>
          <p:cNvSpPr/>
          <p:nvPr/>
        </p:nvSpPr>
        <p:spPr>
          <a:xfrm>
            <a:off x="4840960" y="5306795"/>
            <a:ext cx="37673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  <a:t>SECTIONS OF YOUR PAPER</a:t>
            </a:r>
          </a:p>
        </p:txBody>
      </p:sp>
    </p:spTree>
    <p:extLst>
      <p:ext uri="{BB962C8B-B14F-4D97-AF65-F5344CB8AC3E}">
        <p14:creationId xmlns:p14="http://schemas.microsoft.com/office/powerpoint/2010/main" val="27559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6FD301-7461-B248-12FC-CD5DDB28FADD}"/>
              </a:ext>
            </a:extLst>
          </p:cNvPr>
          <p:cNvSpPr/>
          <p:nvPr/>
        </p:nvSpPr>
        <p:spPr>
          <a:xfrm>
            <a:off x="-2501119" y="0"/>
            <a:ext cx="922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5DA2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641EE-9978-ABC5-3E0D-C8AB8FAA3061}"/>
              </a:ext>
            </a:extLst>
          </p:cNvPr>
          <p:cNvSpPr/>
          <p:nvPr/>
        </p:nvSpPr>
        <p:spPr>
          <a:xfrm>
            <a:off x="2182483" y="553113"/>
            <a:ext cx="52784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E9DC0-CCCF-CA00-46F1-4EF55A3BB5C4}"/>
              </a:ext>
            </a:extLst>
          </p:cNvPr>
          <p:cNvSpPr/>
          <p:nvPr/>
        </p:nvSpPr>
        <p:spPr>
          <a:xfrm>
            <a:off x="2662687" y="887349"/>
            <a:ext cx="804557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If you choose to use headings in your paper, “Introduction” or “Background” should be added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E7CBA-E1DB-D3D5-6086-B4C67AA0B8C0}"/>
              </a:ext>
            </a:extLst>
          </p:cNvPr>
          <p:cNvSpPr/>
          <p:nvPr/>
        </p:nvSpPr>
        <p:spPr>
          <a:xfrm>
            <a:off x="2317630" y="1164348"/>
            <a:ext cx="839062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Headings are extremely useful, as they are easy ways to keep your paper clearly organized and structured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8391FC-3E62-598B-A557-D20F22A5925B}"/>
              </a:ext>
            </a:extLst>
          </p:cNvPr>
          <p:cNvSpPr/>
          <p:nvPr/>
        </p:nvSpPr>
        <p:spPr>
          <a:xfrm>
            <a:off x="948906" y="1360084"/>
            <a:ext cx="52784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Question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  <a:cs typeface="CordiaUPC" panose="020B05020402040202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5E804-3B61-3B8E-2362-370469020CE2}"/>
              </a:ext>
            </a:extLst>
          </p:cNvPr>
          <p:cNvSpPr/>
          <p:nvPr/>
        </p:nvSpPr>
        <p:spPr>
          <a:xfrm>
            <a:off x="2073214" y="1718346"/>
            <a:ext cx="868104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Give background, do not jump immediately into posing the argument, set up the topic as a pressing issue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0CC49-2B78-3CAA-5563-2E5AD327568F}"/>
              </a:ext>
            </a:extLst>
          </p:cNvPr>
          <p:cNvSpPr/>
          <p:nvPr/>
        </p:nvSpPr>
        <p:spPr>
          <a:xfrm>
            <a:off x="2108981" y="2001863"/>
            <a:ext cx="868104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Include w</a:t>
            </a: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hat prompted you to ask that question, it could be a specific scenario or observation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C1812-83A3-BDAB-4BA1-CEB67C4AC049}"/>
              </a:ext>
            </a:extLst>
          </p:cNvPr>
          <p:cNvSpPr/>
          <p:nvPr/>
        </p:nvSpPr>
        <p:spPr>
          <a:xfrm>
            <a:off x="2715705" y="2262575"/>
            <a:ext cx="868104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Connect it back to yourself, your reader can’t be interested in something the author isn’t interested in</a:t>
            </a:r>
            <a:endParaRPr lang="en-US" sz="120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Gulim" panose="020B0503020000020004" pitchFamily="34" charset="-127"/>
              <a:cs typeface="Cavolini" panose="020B0502040204020203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69C1F-0B39-E2DE-822C-3A7F22102B75}"/>
              </a:ext>
            </a:extLst>
          </p:cNvPr>
          <p:cNvSpPr/>
          <p:nvPr/>
        </p:nvSpPr>
        <p:spPr>
          <a:xfrm>
            <a:off x="3032008" y="2514418"/>
            <a:ext cx="868104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Talk about popular theories, stances, or opinions that make this topic worth debating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4456B-5691-EA55-7F24-0F3D8D6351C3}"/>
              </a:ext>
            </a:extLst>
          </p:cNvPr>
          <p:cNvSpPr/>
          <p:nvPr/>
        </p:nvSpPr>
        <p:spPr>
          <a:xfrm>
            <a:off x="2008069" y="2679003"/>
            <a:ext cx="3160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define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55312E-208B-48BB-0F95-772CE7C9E379}"/>
              </a:ext>
            </a:extLst>
          </p:cNvPr>
          <p:cNvSpPr/>
          <p:nvPr/>
        </p:nvSpPr>
        <p:spPr>
          <a:xfrm>
            <a:off x="2307563" y="3035046"/>
            <a:ext cx="868104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This is crucial to your paper and needs to be done as soon as possible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E65ECF-58E7-8FD9-8B08-0DF9CBEFF223}"/>
              </a:ext>
            </a:extLst>
          </p:cNvPr>
          <p:cNvSpPr/>
          <p:nvPr/>
        </p:nvSpPr>
        <p:spPr>
          <a:xfrm>
            <a:off x="2108981" y="3294366"/>
            <a:ext cx="86810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Even if it seems like a basic word, if it is a key factor in your question you need to be clear about what it means to you if there is a possibility of it being interpreted in any other way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754B3-2A56-294E-96B3-97C8B402B191}"/>
              </a:ext>
            </a:extLst>
          </p:cNvPr>
          <p:cNvSpPr/>
          <p:nvPr/>
        </p:nvSpPr>
        <p:spPr>
          <a:xfrm>
            <a:off x="2260118" y="3704815"/>
            <a:ext cx="43879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Explaining your paper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A4B29-3443-4A02-75AE-9A98749DE431}"/>
              </a:ext>
            </a:extLst>
          </p:cNvPr>
          <p:cNvSpPr/>
          <p:nvPr/>
        </p:nvSpPr>
        <p:spPr>
          <a:xfrm>
            <a:off x="2182483" y="4094092"/>
            <a:ext cx="868104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Walk them through how your paper is going 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0F4019-0A20-BCED-D7E8-FAE0E17A40CB}"/>
              </a:ext>
            </a:extLst>
          </p:cNvPr>
          <p:cNvSpPr/>
          <p:nvPr/>
        </p:nvSpPr>
        <p:spPr>
          <a:xfrm>
            <a:off x="2108981" y="4338517"/>
            <a:ext cx="86810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Say what all your lenses will be, why those are your lenses, and how those are the most important perspectives to look at when answering your question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F94FFC-6201-773B-0F14-D8D355CBC25D}"/>
              </a:ext>
            </a:extLst>
          </p:cNvPr>
          <p:cNvSpPr/>
          <p:nvPr/>
        </p:nvSpPr>
        <p:spPr>
          <a:xfrm>
            <a:off x="2715705" y="4738537"/>
            <a:ext cx="26646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51D285-B06A-8743-9D3A-36C1EF89A4E1}"/>
              </a:ext>
            </a:extLst>
          </p:cNvPr>
          <p:cNvSpPr/>
          <p:nvPr/>
        </p:nvSpPr>
        <p:spPr>
          <a:xfrm>
            <a:off x="2938011" y="5138243"/>
            <a:ext cx="74402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—"/>
            </a:pPr>
            <a:r>
              <a:rPr lang="en-US" sz="12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While you may choose to go into greater depth when validating your sources in your lenses, your opening is a good place  to first introduce them to later be used in your paper</a:t>
            </a:r>
          </a:p>
        </p:txBody>
      </p:sp>
    </p:spTree>
    <p:extLst>
      <p:ext uri="{BB962C8B-B14F-4D97-AF65-F5344CB8AC3E}">
        <p14:creationId xmlns:p14="http://schemas.microsoft.com/office/powerpoint/2010/main" val="318922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B3B179-180C-F26A-AEF7-A79055B1B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3" b="96656" l="2326" r="966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8174">
            <a:off x="150321" y="-351606"/>
            <a:ext cx="5936174" cy="43347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0DFC8E-5C53-0DBD-616F-C1EB41933C20}"/>
              </a:ext>
            </a:extLst>
          </p:cNvPr>
          <p:cNvSpPr/>
          <p:nvPr/>
        </p:nvSpPr>
        <p:spPr>
          <a:xfrm>
            <a:off x="2841506" y="1105869"/>
            <a:ext cx="29957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Lenses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207F3-F9E8-CD75-E424-F5F3907F97C7}"/>
              </a:ext>
            </a:extLst>
          </p:cNvPr>
          <p:cNvSpPr/>
          <p:nvPr/>
        </p:nvSpPr>
        <p:spPr>
          <a:xfrm>
            <a:off x="4598149" y="1259757"/>
            <a:ext cx="2995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Tips.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25756-8B62-EDD3-E48E-A7664FC34465}"/>
              </a:ext>
            </a:extLst>
          </p:cNvPr>
          <p:cNvSpPr/>
          <p:nvPr/>
        </p:nvSpPr>
        <p:spPr>
          <a:xfrm>
            <a:off x="123825" y="2812864"/>
            <a:ext cx="1194435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In Eac</a:t>
            </a:r>
            <a:r>
              <a:rPr lang="en-US" sz="240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h lens,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Add quotes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Analyze and evaluate the content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Analyze and evaluate the source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Explain why the sources and quotes are important for this paper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0" cap="none" spc="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You must do this for each</a:t>
            </a:r>
            <a:r>
              <a:rPr lang="en-US" sz="2400" dirty="0">
                <a:ln w="0"/>
                <a:solidFill>
                  <a:srgbClr val="6C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 side of the lenses to maintain  a balanced paper</a:t>
            </a:r>
            <a:endParaRPr lang="en-US" sz="2400" b="0" cap="none" spc="0" dirty="0">
              <a:ln w="0"/>
              <a:solidFill>
                <a:srgbClr val="6C78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elix Titling" panose="04060505060202020A04" pitchFamily="82" charset="0"/>
              <a:cs typeface="Cord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909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E7208-EFE0-48D1-8276-0FC529B28F25}"/>
              </a:ext>
            </a:extLst>
          </p:cNvPr>
          <p:cNvSpPr/>
          <p:nvPr/>
        </p:nvSpPr>
        <p:spPr>
          <a:xfrm>
            <a:off x="344113" y="920621"/>
            <a:ext cx="3126676" cy="50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BC1200-26CF-4731-9A49-4FFC40E27F81}"/>
              </a:ext>
            </a:extLst>
          </p:cNvPr>
          <p:cNvSpPr/>
          <p:nvPr/>
        </p:nvSpPr>
        <p:spPr>
          <a:xfrm>
            <a:off x="4532662" y="920621"/>
            <a:ext cx="3126676" cy="50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68BFA-5E0E-4380-AF6C-52931065C559}"/>
              </a:ext>
            </a:extLst>
          </p:cNvPr>
          <p:cNvSpPr/>
          <p:nvPr/>
        </p:nvSpPr>
        <p:spPr>
          <a:xfrm>
            <a:off x="8721211" y="920621"/>
            <a:ext cx="3126676" cy="50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b="0" cap="none" spc="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  <a:p>
            <a:pPr algn="ctr"/>
            <a:endParaRPr lang="en-US" sz="3200" dirty="0">
              <a:ln w="0"/>
              <a:solidFill>
                <a:srgbClr val="91A4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Next LT Pro Regular" panose="020B0504020202020204" pitchFamily="34" charset="0"/>
              <a:cs typeface="CordiaUPC" panose="020B05020402040202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FDDF8-64CC-4591-8747-281038233A36}"/>
              </a:ext>
            </a:extLst>
          </p:cNvPr>
          <p:cNvSpPr txBox="1"/>
          <p:nvPr/>
        </p:nvSpPr>
        <p:spPr>
          <a:xfrm>
            <a:off x="757076" y="2474893"/>
            <a:ext cx="230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1A4AD"/>
                </a:solidFill>
                <a:latin typeface="Gabriola" panose="04040605051002020D02" pitchFamily="82" charset="0"/>
              </a:rPr>
              <a:t>Restate the thesis and concession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047A3-DD6B-4F86-B04E-9ABC4018AEA6}"/>
              </a:ext>
            </a:extLst>
          </p:cNvPr>
          <p:cNvSpPr txBox="1"/>
          <p:nvPr/>
        </p:nvSpPr>
        <p:spPr>
          <a:xfrm>
            <a:off x="4945625" y="2044005"/>
            <a:ext cx="2300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1A4AD"/>
                </a:solidFill>
                <a:latin typeface="Gabriola" panose="04040605051002020D02" pitchFamily="82" charset="0"/>
              </a:rPr>
              <a:t>Revisit your most important points from throughout the paper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069C9-1017-4038-90DD-D27A0CECFA9D}"/>
              </a:ext>
            </a:extLst>
          </p:cNvPr>
          <p:cNvSpPr txBox="1"/>
          <p:nvPr/>
        </p:nvSpPr>
        <p:spPr>
          <a:xfrm>
            <a:off x="9134174" y="1828561"/>
            <a:ext cx="2300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1A4AD"/>
                </a:solidFill>
                <a:latin typeface="Gabriola" panose="04040605051002020D02" pitchFamily="82" charset="0"/>
              </a:rPr>
              <a:t>Weighing these points, explain which side you believe has the strongest argument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98CCA-432E-4FBE-99FC-CA5B395A3C49}"/>
              </a:ext>
            </a:extLst>
          </p:cNvPr>
          <p:cNvSpPr txBox="1"/>
          <p:nvPr/>
        </p:nvSpPr>
        <p:spPr>
          <a:xfrm>
            <a:off x="-157318" y="-33486"/>
            <a:ext cx="459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99CC"/>
                </a:solidFill>
                <a:latin typeface="Gabriola" panose="04040605051002020D02" pitchFamily="82" charset="0"/>
              </a:rPr>
              <a:t>In the conclusion …</a:t>
            </a:r>
          </a:p>
        </p:txBody>
      </p:sp>
    </p:spTree>
    <p:extLst>
      <p:ext uri="{BB962C8B-B14F-4D97-AF65-F5344CB8AC3E}">
        <p14:creationId xmlns:p14="http://schemas.microsoft.com/office/powerpoint/2010/main" val="293475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ve, vegetable&#10;&#10;Description automatically generated">
            <a:extLst>
              <a:ext uri="{FF2B5EF4-FFF2-40B4-BE49-F238E27FC236}">
                <a16:creationId xmlns:a16="http://schemas.microsoft.com/office/drawing/2014/main" id="{A9A382F3-4B33-49BC-93F6-E12E0DB75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2" r="-1" b="146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20FDD-243B-4815-928D-413101A90EEF}"/>
              </a:ext>
            </a:extLst>
          </p:cNvPr>
          <p:cNvSpPr txBox="1"/>
          <p:nvPr/>
        </p:nvSpPr>
        <p:spPr>
          <a:xfrm>
            <a:off x="1314450" y="3136612"/>
            <a:ext cx="880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B0604020202020204" pitchFamily="2" charset="-79"/>
                <a:cs typeface="Aharoni" panose="020B0604020202020204" pitchFamily="2" charset="-79"/>
              </a:rPr>
              <a:t>A GUIDE FOR THE ORGANIZING THE PAPER</a:t>
            </a:r>
          </a:p>
        </p:txBody>
      </p:sp>
    </p:spTree>
    <p:extLst>
      <p:ext uri="{BB962C8B-B14F-4D97-AF65-F5344CB8AC3E}">
        <p14:creationId xmlns:p14="http://schemas.microsoft.com/office/powerpoint/2010/main" val="74674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B8DDA-7827-4FB4-810A-2B9AF5180016}"/>
              </a:ext>
            </a:extLst>
          </p:cNvPr>
          <p:cNvSpPr/>
          <p:nvPr/>
        </p:nvSpPr>
        <p:spPr>
          <a:xfrm>
            <a:off x="6334125" y="0"/>
            <a:ext cx="5857875" cy="6858000"/>
          </a:xfrm>
          <a:prstGeom prst="rect">
            <a:avLst/>
          </a:prstGeom>
          <a:solidFill>
            <a:srgbClr val="F0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93528A-1EFE-4879-89F8-82A54C77CFA7}"/>
              </a:ext>
            </a:extLst>
          </p:cNvPr>
          <p:cNvSpPr/>
          <p:nvPr/>
        </p:nvSpPr>
        <p:spPr>
          <a:xfrm>
            <a:off x="3623634" y="120643"/>
            <a:ext cx="922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  <a:cs typeface="CordiaUPC" panose="020B0502040204020203" pitchFamily="34" charset="-34"/>
              </a:rPr>
              <a:t>The Essay as a Whole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77678-1660-4219-BAD3-96D7A9407BE2}"/>
              </a:ext>
            </a:extLst>
          </p:cNvPr>
          <p:cNvSpPr/>
          <p:nvPr/>
        </p:nvSpPr>
        <p:spPr>
          <a:xfrm>
            <a:off x="6096000" y="2145095"/>
            <a:ext cx="2183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0"/>
                <a:solidFill>
                  <a:srgbClr val="5BA3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Lens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4370E-5456-40A7-9CA5-A908F8B9DC89}"/>
              </a:ext>
            </a:extLst>
          </p:cNvPr>
          <p:cNvSpPr/>
          <p:nvPr/>
        </p:nvSpPr>
        <p:spPr>
          <a:xfrm>
            <a:off x="9935762" y="2145096"/>
            <a:ext cx="2183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0"/>
                <a:solidFill>
                  <a:srgbClr val="5DA2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Cavolini" panose="020B0502040204020203" pitchFamily="66" charset="0"/>
              </a:rPr>
              <a:t>Lens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91038-1ACC-461A-8CEB-8F7234711EE0}"/>
              </a:ext>
            </a:extLst>
          </p:cNvPr>
          <p:cNvSpPr/>
          <p:nvPr/>
        </p:nvSpPr>
        <p:spPr>
          <a:xfrm>
            <a:off x="8171381" y="3943463"/>
            <a:ext cx="2183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0"/>
                <a:solidFill>
                  <a:srgbClr val="5DA2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Cavolini" panose="020B0502040204020203" pitchFamily="66" charset="0"/>
              </a:rPr>
              <a:t>Closing</a:t>
            </a:r>
            <a:endParaRPr lang="en-US" sz="4000" cap="none" spc="0" dirty="0">
              <a:ln w="0"/>
              <a:solidFill>
                <a:srgbClr val="5DA2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Cavolini" panose="020B0502040204020203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01556-62CA-48B8-B1BD-744A02B0E643}"/>
              </a:ext>
            </a:extLst>
          </p:cNvPr>
          <p:cNvSpPr/>
          <p:nvPr/>
        </p:nvSpPr>
        <p:spPr>
          <a:xfrm>
            <a:off x="7498681" y="5593092"/>
            <a:ext cx="35287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0"/>
                <a:solidFill>
                  <a:srgbClr val="5DA2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Cavolini" panose="020B0502040204020203" pitchFamily="66" charset="0"/>
              </a:rPr>
              <a:t>References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CB76F-15BE-486F-86ED-C68A4F9E2190}"/>
              </a:ext>
            </a:extLst>
          </p:cNvPr>
          <p:cNvSpPr/>
          <p:nvPr/>
        </p:nvSpPr>
        <p:spPr>
          <a:xfrm>
            <a:off x="8171380" y="1179519"/>
            <a:ext cx="2183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0"/>
                <a:solidFill>
                  <a:srgbClr val="5BA3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Gulim" panose="020B0503020000020004" pitchFamily="34" charset="-127"/>
                <a:cs typeface="Cavolini" panose="020B0502040204020203" pitchFamily="66" charset="0"/>
              </a:rPr>
              <a:t>Intro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3A743A7C-A017-4470-ADB3-6E8BE000ED9A}"/>
              </a:ext>
            </a:extLst>
          </p:cNvPr>
          <p:cNvCxnSpPr>
            <a:cxnSpLocks/>
          </p:cNvCxnSpPr>
          <p:nvPr/>
        </p:nvCxnSpPr>
        <p:spPr>
          <a:xfrm rot="10800000">
            <a:off x="9935763" y="1649630"/>
            <a:ext cx="1271719" cy="73362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F76295E-7F3C-4F47-9A6E-7F3C26BA3E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26574" y="2927846"/>
            <a:ext cx="1054083" cy="104029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7935B03-6EB5-43A2-A657-69B5D6852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44337">
            <a:off x="6942992" y="2526342"/>
            <a:ext cx="1826306" cy="1805314"/>
          </a:xfrm>
          <a:prstGeom prst="rect">
            <a:avLst/>
          </a:prstGeom>
        </p:spPr>
      </p:pic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AD521E03-E306-43D4-89E4-9347F5587A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82007" y="1564239"/>
            <a:ext cx="1590119" cy="71112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55CF7D37-F66E-43B6-BCC9-A8567A74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13585">
            <a:off x="8863967" y="4876928"/>
            <a:ext cx="798184" cy="7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B746ED-EEE9-4800-9C0A-5B9161996B6B}"/>
              </a:ext>
            </a:extLst>
          </p:cNvPr>
          <p:cNvSpPr/>
          <p:nvPr/>
        </p:nvSpPr>
        <p:spPr>
          <a:xfrm>
            <a:off x="4966524" y="206345"/>
            <a:ext cx="2258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Lens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68A6C5-E1B2-4FB2-A0EE-CF0BF51EAD20}"/>
              </a:ext>
            </a:extLst>
          </p:cNvPr>
          <p:cNvSpPr/>
          <p:nvPr/>
        </p:nvSpPr>
        <p:spPr>
          <a:xfrm>
            <a:off x="1976691" y="834592"/>
            <a:ext cx="21833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Dubai Light" panose="020B0303030403030204" pitchFamily="34" charset="-78"/>
              </a:rPr>
              <a:t>Agree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2B826-2F37-4A95-A241-317BD6996460}"/>
              </a:ext>
            </a:extLst>
          </p:cNvPr>
          <p:cNvSpPr/>
          <p:nvPr/>
        </p:nvSpPr>
        <p:spPr>
          <a:xfrm>
            <a:off x="8047528" y="814136"/>
            <a:ext cx="1527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Disa</a:t>
            </a:r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gree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BA064-1907-449D-917D-46B7EA15AEAC}"/>
              </a:ext>
            </a:extLst>
          </p:cNvPr>
          <p:cNvSpPr/>
          <p:nvPr/>
        </p:nvSpPr>
        <p:spPr>
          <a:xfrm>
            <a:off x="1510473" y="1407401"/>
            <a:ext cx="34307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Lead Argument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5B78C-E051-4747-B30D-0E27B03E1313}"/>
              </a:ext>
            </a:extLst>
          </p:cNvPr>
          <p:cNvSpPr/>
          <p:nvPr/>
        </p:nvSpPr>
        <p:spPr>
          <a:xfrm>
            <a:off x="7096130" y="1379171"/>
            <a:ext cx="34307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Lead Argument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0B4DB-86C9-4FFB-9C04-45410B45A856}"/>
              </a:ext>
            </a:extLst>
          </p:cNvPr>
          <p:cNvSpPr/>
          <p:nvPr/>
        </p:nvSpPr>
        <p:spPr>
          <a:xfrm>
            <a:off x="-269949" y="1884608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604020202020204" pitchFamily="34" charset="0"/>
                <a:cs typeface="AngsanaUPC" panose="020B0502040204020203" pitchFamily="18" charset="-34"/>
              </a:rPr>
              <a:t>Content Materials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E70B4-91B5-49C7-BAE9-530869ECFA9A}"/>
              </a:ext>
            </a:extLst>
          </p:cNvPr>
          <p:cNvSpPr/>
          <p:nvPr/>
        </p:nvSpPr>
        <p:spPr>
          <a:xfrm>
            <a:off x="3410611" y="2132387"/>
            <a:ext cx="28134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&amp; Evaluative Judgement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BB224-1D0C-446E-A970-CEA1FCBDB3AE}"/>
              </a:ext>
            </a:extLst>
          </p:cNvPr>
          <p:cNvSpPr/>
          <p:nvPr/>
        </p:nvSpPr>
        <p:spPr>
          <a:xfrm>
            <a:off x="5861268" y="1884609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Content Materials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DDBBC-22D2-4485-891C-D4BE6E10979B}"/>
              </a:ext>
            </a:extLst>
          </p:cNvPr>
          <p:cNvSpPr/>
          <p:nvPr/>
        </p:nvSpPr>
        <p:spPr>
          <a:xfrm>
            <a:off x="9266096" y="1989443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&amp; Evaluative Judgement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43F80-6F12-4C6F-915D-379C83C62987}"/>
              </a:ext>
            </a:extLst>
          </p:cNvPr>
          <p:cNvSpPr/>
          <p:nvPr/>
        </p:nvSpPr>
        <p:spPr>
          <a:xfrm>
            <a:off x="1137498" y="2227654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 or Study Analysis &amp;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F1080-7568-41AF-9216-EF4A424C40EE}"/>
              </a:ext>
            </a:extLst>
          </p:cNvPr>
          <p:cNvSpPr/>
          <p:nvPr/>
        </p:nvSpPr>
        <p:spPr>
          <a:xfrm>
            <a:off x="7077999" y="2258727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 or Study Analysis &amp; Evaluation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31F9A2-620F-49E9-9B6E-CE3D7AFE8C78}"/>
              </a:ext>
            </a:extLst>
          </p:cNvPr>
          <p:cNvCxnSpPr>
            <a:cxnSpLocks/>
          </p:cNvCxnSpPr>
          <p:nvPr/>
        </p:nvCxnSpPr>
        <p:spPr>
          <a:xfrm>
            <a:off x="2354229" y="1884608"/>
            <a:ext cx="0" cy="468067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ED4713-7B0A-475D-8DDA-5D7F5FCD2E34}"/>
              </a:ext>
            </a:extLst>
          </p:cNvPr>
          <p:cNvCxnSpPr>
            <a:cxnSpLocks/>
          </p:cNvCxnSpPr>
          <p:nvPr/>
        </p:nvCxnSpPr>
        <p:spPr>
          <a:xfrm>
            <a:off x="3068372" y="1884608"/>
            <a:ext cx="684478" cy="116354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BD2EDD1-E774-4736-9D18-3DAC38DE0632}"/>
              </a:ext>
            </a:extLst>
          </p:cNvPr>
          <p:cNvSpPr/>
          <p:nvPr/>
        </p:nvSpPr>
        <p:spPr>
          <a:xfrm>
            <a:off x="1057414" y="3683978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Content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7B87E-5897-402D-86D3-11005E46A432}"/>
              </a:ext>
            </a:extLst>
          </p:cNvPr>
          <p:cNvSpPr/>
          <p:nvPr/>
        </p:nvSpPr>
        <p:spPr>
          <a:xfrm>
            <a:off x="2383867" y="3951935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59EF10-6B42-4B42-8F71-5051A75F8CD4}"/>
              </a:ext>
            </a:extLst>
          </p:cNvPr>
          <p:cNvSpPr/>
          <p:nvPr/>
        </p:nvSpPr>
        <p:spPr>
          <a:xfrm>
            <a:off x="3945901" y="3522768"/>
            <a:ext cx="2150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and Evaluation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55A854-4CC7-42C2-A304-4B46DCAF2D0B}"/>
              </a:ext>
            </a:extLst>
          </p:cNvPr>
          <p:cNvSpPr/>
          <p:nvPr/>
        </p:nvSpPr>
        <p:spPr>
          <a:xfrm>
            <a:off x="10336138" y="3563323"/>
            <a:ext cx="2150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and Evaluation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508AD-DCCF-4AA7-942B-19C0A85BD993}"/>
              </a:ext>
            </a:extLst>
          </p:cNvPr>
          <p:cNvSpPr/>
          <p:nvPr/>
        </p:nvSpPr>
        <p:spPr>
          <a:xfrm>
            <a:off x="8825998" y="3662269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9EC63C-FBBB-4C78-88BE-31208063404A}"/>
              </a:ext>
            </a:extLst>
          </p:cNvPr>
          <p:cNvSpPr/>
          <p:nvPr/>
        </p:nvSpPr>
        <p:spPr>
          <a:xfrm>
            <a:off x="7594786" y="3766597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Content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BFF5BA-03ED-4665-998E-B1B959551643}"/>
              </a:ext>
            </a:extLst>
          </p:cNvPr>
          <p:cNvSpPr/>
          <p:nvPr/>
        </p:nvSpPr>
        <p:spPr>
          <a:xfrm>
            <a:off x="1512996" y="2841540"/>
            <a:ext cx="46038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Supporting the Lead Argument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4D119A-1B9A-498C-B6E3-C21DDA9DCFA9}"/>
              </a:ext>
            </a:extLst>
          </p:cNvPr>
          <p:cNvSpPr/>
          <p:nvPr/>
        </p:nvSpPr>
        <p:spPr>
          <a:xfrm>
            <a:off x="7594691" y="2757688"/>
            <a:ext cx="4187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Supporting the Lead Argument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95D4C8-D2DB-4682-AC48-964F4C23132F}"/>
              </a:ext>
            </a:extLst>
          </p:cNvPr>
          <p:cNvSpPr/>
          <p:nvPr/>
        </p:nvSpPr>
        <p:spPr>
          <a:xfrm>
            <a:off x="4352414" y="4408718"/>
            <a:ext cx="34307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Mini-Conclusion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84E154C-CF6A-41FA-A8EF-F9B907C7A9E9}"/>
              </a:ext>
            </a:extLst>
          </p:cNvPr>
          <p:cNvSpPr/>
          <p:nvPr/>
        </p:nvSpPr>
        <p:spPr>
          <a:xfrm>
            <a:off x="3225861" y="5598558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Judgement &amp; Reflection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0EA4E7-B5B3-4838-BFD7-2B7951FC6C84}"/>
              </a:ext>
            </a:extLst>
          </p:cNvPr>
          <p:cNvSpPr/>
          <p:nvPr/>
        </p:nvSpPr>
        <p:spPr>
          <a:xfrm>
            <a:off x="6377250" y="5593368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Methodology Evaluation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2F169F-F070-48B7-B77F-E2E27ABE8A5C}"/>
              </a:ext>
            </a:extLst>
          </p:cNvPr>
          <p:cNvCxnSpPr/>
          <p:nvPr/>
        </p:nvCxnSpPr>
        <p:spPr>
          <a:xfrm flipH="1">
            <a:off x="7118836" y="3237409"/>
            <a:ext cx="1544875" cy="1498630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0EDA23-7FD8-477C-968A-5478E028FD7B}"/>
              </a:ext>
            </a:extLst>
          </p:cNvPr>
          <p:cNvCxnSpPr>
            <a:cxnSpLocks/>
          </p:cNvCxnSpPr>
          <p:nvPr/>
        </p:nvCxnSpPr>
        <p:spPr>
          <a:xfrm>
            <a:off x="3894274" y="3410746"/>
            <a:ext cx="1124635" cy="133325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9BDB326-CDF3-472C-BD72-1D8B08329759}"/>
              </a:ext>
            </a:extLst>
          </p:cNvPr>
          <p:cNvCxnSpPr>
            <a:cxnSpLocks/>
          </p:cNvCxnSpPr>
          <p:nvPr/>
        </p:nvCxnSpPr>
        <p:spPr>
          <a:xfrm flipV="1">
            <a:off x="4597118" y="4897986"/>
            <a:ext cx="564459" cy="71759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CF7B24-786E-44CE-BF4D-CCB09AC160CE}"/>
              </a:ext>
            </a:extLst>
          </p:cNvPr>
          <p:cNvCxnSpPr>
            <a:cxnSpLocks/>
          </p:cNvCxnSpPr>
          <p:nvPr/>
        </p:nvCxnSpPr>
        <p:spPr>
          <a:xfrm flipH="1" flipV="1">
            <a:off x="6769824" y="4944158"/>
            <a:ext cx="538329" cy="69854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589064-EC59-83A8-A636-867B1C76D28A}"/>
              </a:ext>
            </a:extLst>
          </p:cNvPr>
          <p:cNvCxnSpPr>
            <a:cxnSpLocks/>
          </p:cNvCxnSpPr>
          <p:nvPr/>
        </p:nvCxnSpPr>
        <p:spPr>
          <a:xfrm>
            <a:off x="8868298" y="3216711"/>
            <a:ext cx="0" cy="603217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3373DE4-7324-CEFB-EBFE-B6E888F765D5}"/>
              </a:ext>
            </a:extLst>
          </p:cNvPr>
          <p:cNvCxnSpPr>
            <a:cxnSpLocks/>
          </p:cNvCxnSpPr>
          <p:nvPr/>
        </p:nvCxnSpPr>
        <p:spPr>
          <a:xfrm>
            <a:off x="10036944" y="3252885"/>
            <a:ext cx="5785" cy="46266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9FA279-7FAE-81D8-FCF1-CFB4C5745C15}"/>
              </a:ext>
            </a:extLst>
          </p:cNvPr>
          <p:cNvCxnSpPr>
            <a:cxnSpLocks/>
          </p:cNvCxnSpPr>
          <p:nvPr/>
        </p:nvCxnSpPr>
        <p:spPr>
          <a:xfrm>
            <a:off x="11083768" y="3269273"/>
            <a:ext cx="478177" cy="39299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B489DC-98B9-6D49-AE45-4E8D8B9DB179}"/>
              </a:ext>
            </a:extLst>
          </p:cNvPr>
          <p:cNvCxnSpPr>
            <a:cxnSpLocks/>
          </p:cNvCxnSpPr>
          <p:nvPr/>
        </p:nvCxnSpPr>
        <p:spPr>
          <a:xfrm>
            <a:off x="8593603" y="1910217"/>
            <a:ext cx="1434646" cy="1025852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70A617-E06E-2283-6D8C-6734D5E3898A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9837771" y="1737468"/>
            <a:ext cx="645057" cy="251975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3CEAA6-C3A7-D185-4EAF-00742AFDCBF7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7078000" y="1729550"/>
            <a:ext cx="705191" cy="155059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E408C5-908D-9010-CA63-764D5D56F86E}"/>
              </a:ext>
            </a:extLst>
          </p:cNvPr>
          <p:cNvCxnSpPr>
            <a:cxnSpLocks/>
          </p:cNvCxnSpPr>
          <p:nvPr/>
        </p:nvCxnSpPr>
        <p:spPr>
          <a:xfrm>
            <a:off x="8354866" y="1873384"/>
            <a:ext cx="12569" cy="47929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1F95F99-AB7B-08B1-1D8B-06868A3A9D21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599487" y="3390279"/>
            <a:ext cx="1112" cy="56165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78E3F12-A0CA-D1EE-BAD0-BAC553BD4F62}"/>
              </a:ext>
            </a:extLst>
          </p:cNvPr>
          <p:cNvCxnSpPr>
            <a:cxnSpLocks/>
          </p:cNvCxnSpPr>
          <p:nvPr/>
        </p:nvCxnSpPr>
        <p:spPr>
          <a:xfrm>
            <a:off x="4395469" y="3342999"/>
            <a:ext cx="517696" cy="237305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8556876-1B35-225B-EE8A-3D8A4A0BC146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274146" y="3342463"/>
            <a:ext cx="417779" cy="341515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D2FF8A-337B-C48C-0907-AB252CCD1292}"/>
              </a:ext>
            </a:extLst>
          </p:cNvPr>
          <p:cNvCxnSpPr>
            <a:cxnSpLocks/>
          </p:cNvCxnSpPr>
          <p:nvPr/>
        </p:nvCxnSpPr>
        <p:spPr>
          <a:xfrm>
            <a:off x="3622010" y="1882891"/>
            <a:ext cx="436973" cy="344763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E3A2AE-915F-FFC4-F722-EFCB3396B99F}"/>
              </a:ext>
            </a:extLst>
          </p:cNvPr>
          <p:cNvCxnSpPr>
            <a:cxnSpLocks/>
          </p:cNvCxnSpPr>
          <p:nvPr/>
        </p:nvCxnSpPr>
        <p:spPr>
          <a:xfrm flipH="1">
            <a:off x="1298601" y="1737468"/>
            <a:ext cx="883043" cy="226478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1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B746ED-EEE9-4800-9C0A-5B9161996B6B}"/>
              </a:ext>
            </a:extLst>
          </p:cNvPr>
          <p:cNvSpPr/>
          <p:nvPr/>
        </p:nvSpPr>
        <p:spPr>
          <a:xfrm>
            <a:off x="4941677" y="206345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Lens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68A6C5-E1B2-4FB2-A0EE-CF0BF51EAD20}"/>
              </a:ext>
            </a:extLst>
          </p:cNvPr>
          <p:cNvSpPr/>
          <p:nvPr/>
        </p:nvSpPr>
        <p:spPr>
          <a:xfrm>
            <a:off x="1976691" y="834592"/>
            <a:ext cx="21833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Dubai Light" panose="020B0303030403030204" pitchFamily="34" charset="-78"/>
              </a:rPr>
              <a:t>Agree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2B826-2F37-4A95-A241-317BD6996460}"/>
              </a:ext>
            </a:extLst>
          </p:cNvPr>
          <p:cNvSpPr/>
          <p:nvPr/>
        </p:nvSpPr>
        <p:spPr>
          <a:xfrm>
            <a:off x="8047528" y="814136"/>
            <a:ext cx="1527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Disa</a:t>
            </a:r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gree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BA064-1907-449D-917D-46B7EA15AEAC}"/>
              </a:ext>
            </a:extLst>
          </p:cNvPr>
          <p:cNvSpPr/>
          <p:nvPr/>
        </p:nvSpPr>
        <p:spPr>
          <a:xfrm>
            <a:off x="1510473" y="1407401"/>
            <a:ext cx="34307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Lead Argument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5B78C-E051-4747-B30D-0E27B03E1313}"/>
              </a:ext>
            </a:extLst>
          </p:cNvPr>
          <p:cNvSpPr/>
          <p:nvPr/>
        </p:nvSpPr>
        <p:spPr>
          <a:xfrm>
            <a:off x="7096130" y="1379171"/>
            <a:ext cx="34307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Lead Argument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0B4DB-86C9-4FFB-9C04-45410B45A856}"/>
              </a:ext>
            </a:extLst>
          </p:cNvPr>
          <p:cNvSpPr/>
          <p:nvPr/>
        </p:nvSpPr>
        <p:spPr>
          <a:xfrm>
            <a:off x="-269949" y="1884608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604020202020204" pitchFamily="34" charset="0"/>
                <a:cs typeface="AngsanaUPC" panose="020B0502040204020203" pitchFamily="18" charset="-34"/>
              </a:rPr>
              <a:t>Content Materials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E70B4-91B5-49C7-BAE9-530869ECFA9A}"/>
              </a:ext>
            </a:extLst>
          </p:cNvPr>
          <p:cNvSpPr/>
          <p:nvPr/>
        </p:nvSpPr>
        <p:spPr>
          <a:xfrm>
            <a:off x="3410611" y="2132387"/>
            <a:ext cx="28134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&amp; Evaluative Judgement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BB224-1D0C-446E-A970-CEA1FCBDB3AE}"/>
              </a:ext>
            </a:extLst>
          </p:cNvPr>
          <p:cNvSpPr/>
          <p:nvPr/>
        </p:nvSpPr>
        <p:spPr>
          <a:xfrm>
            <a:off x="5861268" y="1884609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Content Materials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DDBBC-22D2-4485-891C-D4BE6E10979B}"/>
              </a:ext>
            </a:extLst>
          </p:cNvPr>
          <p:cNvSpPr/>
          <p:nvPr/>
        </p:nvSpPr>
        <p:spPr>
          <a:xfrm>
            <a:off x="9266096" y="1989443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&amp; Evaluative Judgement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43F80-6F12-4C6F-915D-379C83C62987}"/>
              </a:ext>
            </a:extLst>
          </p:cNvPr>
          <p:cNvSpPr/>
          <p:nvPr/>
        </p:nvSpPr>
        <p:spPr>
          <a:xfrm>
            <a:off x="1137498" y="2227654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 or Study Analysis &amp;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F1080-7568-41AF-9216-EF4A424C40EE}"/>
              </a:ext>
            </a:extLst>
          </p:cNvPr>
          <p:cNvSpPr/>
          <p:nvPr/>
        </p:nvSpPr>
        <p:spPr>
          <a:xfrm>
            <a:off x="7077999" y="2258727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 or Study Analysis &amp; Evaluation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31F9A2-620F-49E9-9B6E-CE3D7AFE8C78}"/>
              </a:ext>
            </a:extLst>
          </p:cNvPr>
          <p:cNvCxnSpPr>
            <a:cxnSpLocks/>
          </p:cNvCxnSpPr>
          <p:nvPr/>
        </p:nvCxnSpPr>
        <p:spPr>
          <a:xfrm>
            <a:off x="2354229" y="1884608"/>
            <a:ext cx="0" cy="468067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ED4713-7B0A-475D-8DDA-5D7F5FCD2E34}"/>
              </a:ext>
            </a:extLst>
          </p:cNvPr>
          <p:cNvCxnSpPr>
            <a:cxnSpLocks/>
          </p:cNvCxnSpPr>
          <p:nvPr/>
        </p:nvCxnSpPr>
        <p:spPr>
          <a:xfrm>
            <a:off x="3068372" y="1884608"/>
            <a:ext cx="684478" cy="116354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BD2EDD1-E774-4736-9D18-3DAC38DE0632}"/>
              </a:ext>
            </a:extLst>
          </p:cNvPr>
          <p:cNvSpPr/>
          <p:nvPr/>
        </p:nvSpPr>
        <p:spPr>
          <a:xfrm>
            <a:off x="1057414" y="3683978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Content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7B87E-5897-402D-86D3-11005E46A432}"/>
              </a:ext>
            </a:extLst>
          </p:cNvPr>
          <p:cNvSpPr/>
          <p:nvPr/>
        </p:nvSpPr>
        <p:spPr>
          <a:xfrm>
            <a:off x="2383867" y="3951935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59EF10-6B42-4B42-8F71-5051A75F8CD4}"/>
              </a:ext>
            </a:extLst>
          </p:cNvPr>
          <p:cNvSpPr/>
          <p:nvPr/>
        </p:nvSpPr>
        <p:spPr>
          <a:xfrm>
            <a:off x="3945901" y="3522768"/>
            <a:ext cx="2150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and Evaluation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55A854-4CC7-42C2-A304-4B46DCAF2D0B}"/>
              </a:ext>
            </a:extLst>
          </p:cNvPr>
          <p:cNvSpPr/>
          <p:nvPr/>
        </p:nvSpPr>
        <p:spPr>
          <a:xfrm>
            <a:off x="10336138" y="3563323"/>
            <a:ext cx="2150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Analysis and Evaluation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508AD-DCCF-4AA7-942B-19C0A85BD993}"/>
              </a:ext>
            </a:extLst>
          </p:cNvPr>
          <p:cNvSpPr/>
          <p:nvPr/>
        </p:nvSpPr>
        <p:spPr>
          <a:xfrm>
            <a:off x="8825998" y="3662269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Author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9EC63C-FBBB-4C78-88BE-31208063404A}"/>
              </a:ext>
            </a:extLst>
          </p:cNvPr>
          <p:cNvSpPr/>
          <p:nvPr/>
        </p:nvSpPr>
        <p:spPr>
          <a:xfrm>
            <a:off x="7594786" y="3766597"/>
            <a:ext cx="2433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Content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BFF5BA-03ED-4665-998E-B1B959551643}"/>
              </a:ext>
            </a:extLst>
          </p:cNvPr>
          <p:cNvSpPr/>
          <p:nvPr/>
        </p:nvSpPr>
        <p:spPr>
          <a:xfrm>
            <a:off x="1512996" y="2841540"/>
            <a:ext cx="46038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Supporting the Lead Argument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4D119A-1B9A-498C-B6E3-C21DDA9DCFA9}"/>
              </a:ext>
            </a:extLst>
          </p:cNvPr>
          <p:cNvSpPr/>
          <p:nvPr/>
        </p:nvSpPr>
        <p:spPr>
          <a:xfrm>
            <a:off x="7594691" y="2757688"/>
            <a:ext cx="4187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Supporting the Lead Argument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95D4C8-D2DB-4682-AC48-964F4C23132F}"/>
              </a:ext>
            </a:extLst>
          </p:cNvPr>
          <p:cNvSpPr/>
          <p:nvPr/>
        </p:nvSpPr>
        <p:spPr>
          <a:xfrm>
            <a:off x="4352414" y="4408718"/>
            <a:ext cx="34307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Mini-Conclusion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84E154C-CF6A-41FA-A8EF-F9B907C7A9E9}"/>
              </a:ext>
            </a:extLst>
          </p:cNvPr>
          <p:cNvSpPr/>
          <p:nvPr/>
        </p:nvSpPr>
        <p:spPr>
          <a:xfrm>
            <a:off x="3225861" y="5598558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Judgement &amp; Reflection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0EA4E7-B5B3-4838-BFD7-2B7951FC6C84}"/>
              </a:ext>
            </a:extLst>
          </p:cNvPr>
          <p:cNvSpPr/>
          <p:nvPr/>
        </p:nvSpPr>
        <p:spPr>
          <a:xfrm>
            <a:off x="6377250" y="5593368"/>
            <a:ext cx="2433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 Light" panose="020B0304020202020204" pitchFamily="34" charset="0"/>
              </a:rPr>
              <a:t>Methodology Evaluation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2F169F-F070-48B7-B77F-E2E27ABE8A5C}"/>
              </a:ext>
            </a:extLst>
          </p:cNvPr>
          <p:cNvCxnSpPr/>
          <p:nvPr/>
        </p:nvCxnSpPr>
        <p:spPr>
          <a:xfrm flipH="1">
            <a:off x="7118836" y="3237409"/>
            <a:ext cx="1544875" cy="1498630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0EDA23-7FD8-477C-968A-5478E028FD7B}"/>
              </a:ext>
            </a:extLst>
          </p:cNvPr>
          <p:cNvCxnSpPr>
            <a:cxnSpLocks/>
          </p:cNvCxnSpPr>
          <p:nvPr/>
        </p:nvCxnSpPr>
        <p:spPr>
          <a:xfrm>
            <a:off x="3894274" y="3410746"/>
            <a:ext cx="1124635" cy="133325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9BDB326-CDF3-472C-BD72-1D8B08329759}"/>
              </a:ext>
            </a:extLst>
          </p:cNvPr>
          <p:cNvCxnSpPr>
            <a:cxnSpLocks/>
          </p:cNvCxnSpPr>
          <p:nvPr/>
        </p:nvCxnSpPr>
        <p:spPr>
          <a:xfrm flipV="1">
            <a:off x="4597118" y="4897986"/>
            <a:ext cx="564459" cy="71759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CF7B24-786E-44CE-BF4D-CCB09AC160CE}"/>
              </a:ext>
            </a:extLst>
          </p:cNvPr>
          <p:cNvCxnSpPr>
            <a:cxnSpLocks/>
          </p:cNvCxnSpPr>
          <p:nvPr/>
        </p:nvCxnSpPr>
        <p:spPr>
          <a:xfrm flipH="1" flipV="1">
            <a:off x="6769824" y="4944158"/>
            <a:ext cx="538329" cy="69854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589064-EC59-83A8-A636-867B1C76D28A}"/>
              </a:ext>
            </a:extLst>
          </p:cNvPr>
          <p:cNvCxnSpPr>
            <a:cxnSpLocks/>
          </p:cNvCxnSpPr>
          <p:nvPr/>
        </p:nvCxnSpPr>
        <p:spPr>
          <a:xfrm>
            <a:off x="8868298" y="3216711"/>
            <a:ext cx="0" cy="603217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3373DE4-7324-CEFB-EBFE-B6E888F765D5}"/>
              </a:ext>
            </a:extLst>
          </p:cNvPr>
          <p:cNvCxnSpPr>
            <a:cxnSpLocks/>
          </p:cNvCxnSpPr>
          <p:nvPr/>
        </p:nvCxnSpPr>
        <p:spPr>
          <a:xfrm>
            <a:off x="10036944" y="3252885"/>
            <a:ext cx="5785" cy="46266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9FA279-7FAE-81D8-FCF1-CFB4C5745C15}"/>
              </a:ext>
            </a:extLst>
          </p:cNvPr>
          <p:cNvCxnSpPr>
            <a:cxnSpLocks/>
          </p:cNvCxnSpPr>
          <p:nvPr/>
        </p:nvCxnSpPr>
        <p:spPr>
          <a:xfrm>
            <a:off x="11083768" y="3269273"/>
            <a:ext cx="478177" cy="39299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B489DC-98B9-6D49-AE45-4E8D8B9DB179}"/>
              </a:ext>
            </a:extLst>
          </p:cNvPr>
          <p:cNvCxnSpPr>
            <a:cxnSpLocks/>
          </p:cNvCxnSpPr>
          <p:nvPr/>
        </p:nvCxnSpPr>
        <p:spPr>
          <a:xfrm>
            <a:off x="8593603" y="1910217"/>
            <a:ext cx="1434646" cy="1025852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70A617-E06E-2283-6D8C-6734D5E3898A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9837771" y="1737468"/>
            <a:ext cx="645057" cy="251975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3CEAA6-C3A7-D185-4EAF-00742AFDCBF7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7078000" y="1729550"/>
            <a:ext cx="705191" cy="155059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E408C5-908D-9010-CA63-764D5D56F86E}"/>
              </a:ext>
            </a:extLst>
          </p:cNvPr>
          <p:cNvCxnSpPr>
            <a:cxnSpLocks/>
          </p:cNvCxnSpPr>
          <p:nvPr/>
        </p:nvCxnSpPr>
        <p:spPr>
          <a:xfrm>
            <a:off x="8354866" y="1873384"/>
            <a:ext cx="12569" cy="479291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1F95F99-AB7B-08B1-1D8B-06868A3A9D21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599487" y="3390279"/>
            <a:ext cx="1112" cy="561656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78E3F12-A0CA-D1EE-BAD0-BAC553BD4F62}"/>
              </a:ext>
            </a:extLst>
          </p:cNvPr>
          <p:cNvCxnSpPr>
            <a:cxnSpLocks/>
          </p:cNvCxnSpPr>
          <p:nvPr/>
        </p:nvCxnSpPr>
        <p:spPr>
          <a:xfrm>
            <a:off x="4395469" y="3342999"/>
            <a:ext cx="517696" cy="237305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8556876-1B35-225B-EE8A-3D8A4A0BC146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274146" y="3342463"/>
            <a:ext cx="417779" cy="341515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D2FF8A-337B-C48C-0907-AB252CCD1292}"/>
              </a:ext>
            </a:extLst>
          </p:cNvPr>
          <p:cNvCxnSpPr>
            <a:cxnSpLocks/>
          </p:cNvCxnSpPr>
          <p:nvPr/>
        </p:nvCxnSpPr>
        <p:spPr>
          <a:xfrm>
            <a:off x="3622010" y="1882891"/>
            <a:ext cx="436973" cy="344763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E3A2AE-915F-FFC4-F722-EFCB3396B99F}"/>
              </a:ext>
            </a:extLst>
          </p:cNvPr>
          <p:cNvCxnSpPr>
            <a:cxnSpLocks/>
          </p:cNvCxnSpPr>
          <p:nvPr/>
        </p:nvCxnSpPr>
        <p:spPr>
          <a:xfrm flipH="1">
            <a:off x="1298601" y="1737468"/>
            <a:ext cx="883043" cy="226478"/>
          </a:xfrm>
          <a:prstGeom prst="line">
            <a:avLst/>
          </a:prstGeom>
          <a:ln>
            <a:solidFill>
              <a:srgbClr val="5D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3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c6ccb7aa-ff4d-4f88-acae-222ac2230cfc" xsi:nil="true"/>
    <FolderType xmlns="c6ccb7aa-ff4d-4f88-acae-222ac2230cfc" xsi:nil="true"/>
    <Teachers xmlns="c6ccb7aa-ff4d-4f88-acae-222ac2230cfc">
      <UserInfo>
        <DisplayName/>
        <AccountId xsi:nil="true"/>
        <AccountType/>
      </UserInfo>
    </Teachers>
    <Has_Teacher_Only_SectionGroup xmlns="c6ccb7aa-ff4d-4f88-acae-222ac2230cfc" xsi:nil="true"/>
    <DefaultSectionNames xmlns="c6ccb7aa-ff4d-4f88-acae-222ac2230cfc" xsi:nil="true"/>
    <Is_Collaboration_Space_Locked xmlns="c6ccb7aa-ff4d-4f88-acae-222ac2230cfc" xsi:nil="true"/>
    <Invited_Teachers xmlns="c6ccb7aa-ff4d-4f88-acae-222ac2230cfc" xsi:nil="true"/>
    <Invited_Students xmlns="c6ccb7aa-ff4d-4f88-acae-222ac2230cfc" xsi:nil="true"/>
    <Owner xmlns="c6ccb7aa-ff4d-4f88-acae-222ac2230cfc">
      <UserInfo>
        <DisplayName/>
        <AccountId xsi:nil="true"/>
        <AccountType/>
      </UserInfo>
    </Owner>
    <Students xmlns="c6ccb7aa-ff4d-4f88-acae-222ac2230cfc">
      <UserInfo>
        <DisplayName/>
        <AccountId xsi:nil="true"/>
        <AccountType/>
      </UserInfo>
    </Students>
    <IsNotebookLocked xmlns="c6ccb7aa-ff4d-4f88-acae-222ac2230cfc" xsi:nil="true"/>
    <NotebookType xmlns="c6ccb7aa-ff4d-4f88-acae-222ac2230cfc" xsi:nil="true"/>
    <CultureName xmlns="c6ccb7aa-ff4d-4f88-acae-222ac2230cfc" xsi:nil="true"/>
    <Student_Groups xmlns="c6ccb7aa-ff4d-4f88-acae-222ac2230cfc">
      <UserInfo>
        <DisplayName/>
        <AccountId xsi:nil="true"/>
        <AccountType/>
      </UserInfo>
    </Student_Groups>
    <AppVersion xmlns="c6ccb7aa-ff4d-4f88-acae-222ac2230cfc" xsi:nil="true"/>
    <Templates xmlns="c6ccb7aa-ff4d-4f88-acae-222ac2230cfc" xsi:nil="true"/>
    <Self_Registration_Enabled xmlns="c6ccb7aa-ff4d-4f88-acae-222ac2230c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55535D460FE458CD10228CB604376" ma:contentTypeVersion="31" ma:contentTypeDescription="Create a new document." ma:contentTypeScope="" ma:versionID="95abcfbeb58cf93e7695fee3e1c31f7f">
  <xsd:schema xmlns:xsd="http://www.w3.org/2001/XMLSchema" xmlns:xs="http://www.w3.org/2001/XMLSchema" xmlns:p="http://schemas.microsoft.com/office/2006/metadata/properties" xmlns:ns3="4393300b-13af-418c-8259-21dfa31a8637" xmlns:ns4="c6ccb7aa-ff4d-4f88-acae-222ac2230cfc" targetNamespace="http://schemas.microsoft.com/office/2006/metadata/properties" ma:root="true" ma:fieldsID="5ccdf3ab119fb100556757bffad60810" ns3:_="" ns4:_="">
    <xsd:import namespace="4393300b-13af-418c-8259-21dfa31a8637"/>
    <xsd:import namespace="c6ccb7aa-ff4d-4f88-acae-222ac2230c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3300b-13af-418c-8259-21dfa31a86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cb7aa-ff4d-4f88-acae-222ac2230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56D1E4-D48A-4F4B-B76E-A008EBBABB08}">
  <ds:schemaRefs>
    <ds:schemaRef ds:uri="4393300b-13af-418c-8259-21dfa31a8637"/>
    <ds:schemaRef ds:uri="http://purl.org/dc/elements/1.1/"/>
    <ds:schemaRef ds:uri="http://schemas.microsoft.com/office/2006/documentManagement/types"/>
    <ds:schemaRef ds:uri="c6ccb7aa-ff4d-4f88-acae-222ac2230cfc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6360F4-E2FC-407A-A921-6B92B4B71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644A63-214E-4C07-83D9-01C7E5AE0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93300b-13af-418c-8259-21dfa31a8637"/>
    <ds:schemaRef ds:uri="c6ccb7aa-ff4d-4f88-acae-222ac2230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467</Words>
  <Application>Microsoft Office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Aharoni</vt:lpstr>
      <vt:lpstr>Aldhabi</vt:lpstr>
      <vt:lpstr>Arial</vt:lpstr>
      <vt:lpstr>Avenir Next LT Pro Light</vt:lpstr>
      <vt:lpstr>AvenirNext LT Pro Regular</vt:lpstr>
      <vt:lpstr>Calibri</vt:lpstr>
      <vt:lpstr>Calibri Light</vt:lpstr>
      <vt:lpstr>Century Gothic</vt:lpstr>
      <vt:lpstr>Courier New</vt:lpstr>
      <vt:lpstr>Felix Titling</vt:lpstr>
      <vt:lpstr>Gabriola</vt:lpstr>
      <vt:lpstr>Modern Love Grunge</vt:lpstr>
      <vt:lpstr>office theme</vt:lpstr>
      <vt:lpstr>A-Level Global Essay Blocking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Global Essay Blocking</dc:title>
  <dc:creator>BUTTON BLAIR KATHLEEN</dc:creator>
  <cp:lastModifiedBy>Crihfield Sandy</cp:lastModifiedBy>
  <cp:revision>2</cp:revision>
  <dcterms:created xsi:type="dcterms:W3CDTF">2022-05-10T18:12:45Z</dcterms:created>
  <dcterms:modified xsi:type="dcterms:W3CDTF">2022-05-13T15:31:22Z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0x010100E1355535D460FE458CD10228CB604376</vt:lpwstr>
  </property>
</Properties>
</file>